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80000"/>
            <a:ext cx="9359640" cy="2215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64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5964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-720" y="4499280"/>
            <a:ext cx="10079640" cy="116964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36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3420000" y="5220000"/>
            <a:ext cx="32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7380000" y="5220000"/>
            <a:ext cx="233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fld id="{9C786BA9-D333-412E-BE4D-8FF76EA76913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6400" cy="71964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"/>
          <p:cNvSpPr/>
          <p:nvPr/>
        </p:nvSpPr>
        <p:spPr>
          <a:xfrm>
            <a:off x="3240" y="5040000"/>
            <a:ext cx="10076400" cy="63108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0" y="1458000"/>
            <a:ext cx="8999640" cy="1404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Jacques Ellul and the </a:t>
            </a:r>
            <a:br/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Ethics of Economic Growth, </a:t>
            </a:r>
            <a:br/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with Special Reference to Data Creation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3657600" y="3330720"/>
            <a:ext cx="180360" cy="3459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Ellul on God, Love, Power, and Abstractions (1)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806760"/>
            <a:ext cx="9262440" cy="376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Overview of the relevant dimensions of Jacques Ellul’s thought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Ellul’s interpretation of how the God-human relationship is not a zero-sum game is heavily dependent on time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believes that societies need both tensions between groups and recognition of a common measure among groups in order to receive new information and be resilient in the face of challenges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Ellul’s definition of the orders of truth and reality aligns love with listening and waiting and power with instantaneous grasping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Abstractions belong to the order of reality, are often conduits for power, and lack natural limits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Ellul on God, Love, Power, and Abstractions (2)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360000" y="9144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on the post-Fall God-human relationship, seen via the city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Human beings created an environment of their own making, the city, in disobedience to God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Cities of refuge foreshadowed a different role for the city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 new creation is not a return to Eden, but a city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God gives human beings what they wanted, although no one can be sure which works will enter the new Jerusalem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God’s love involves patience and self-sacrifice (accompanying, incarnation, crucifixion), but is ultimately not zero-sum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Ellul on God, Love, Power, and Abstractions (3)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360000" y="74376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on the requirements for societal resilience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 system that cannot receive new information will die of entropy (this argument he takes from information theory)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Total homogeneity threatens the ability to receive new information; in order to avoid uniformity, there must be tensions between groups in the society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But alongside those tensions, in order for people in different groups to be willing to listen to each other, there has to be recognition of a common measure among groups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As in the God-human relationship, time and listening are key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Ellul on God, Love, Power, and Abstractions (3)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277920" y="78012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on the orders of truth and reality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 order of truth has to do with love, justice, the ultimate destiny of human beings, and values; the order of reality has to do with things that are seen and extended in space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Claims to truth are communicated by the word of a committed person; reality can be visualized and is impersonal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Coming to know truth involves listening and waiting for the word of the other; after the fall, we have an image in our mind of ourselves as grasping at and possessing reality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Love belongs to the order of truth, power to the order of reality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Ellul on God, Love, Power, and Abstractions (4)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on abstractions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Something that is purely quantitative, such as money, has no natural limit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Because abstractions belong to the order of reality, we have in our minds an image of us grasping and possessing them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Therefore they can easily be conduits of the kind of power that crushes the other, rather than waiting for or listening to the other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Ellul on God, Love, Power, and Abstractions (5)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How Ellul’s thought on abstractions might fit in with the conversation about inclusive or extractive economic activity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If Ellul is right, those who want to truly include the other should make time and conversation, not abstractions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 limitlessness of abstractions and their potential to function as a conduit of power may interact with the limits of the natural or social environment in ways that mimic the disturbances caused by focusing on extraction of a natural resource at the expense of other concerns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Data Creation as Paradoxically Extractive (1)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Data creation would seem, on the face of it, to be potentially positive-sum or inclusive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It involves creation of a data set alongside its creator or subject, not modification of the subject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In many media cultures, it is something that (by the standards of the time) can be easily duplicated and shared, enabling many people to have access to it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Data Creation as Paradoxically Extractive (2)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360000" y="9144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However, the interactions between human beings, data, and natural limits tell another story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Data sets of aesthetic experience may encourage the multiplication of desires beyond the natural limits of time and encourage escapism or possession rather than contemplation or conversation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Metadata is necessary to sort through the proliferation of data, but it is mute on questions of truth or even accuracy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Data about people helps solve certain problems, but its data points can also be used to manipulate others without their consent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Data Creation as Paradoxically Extractive (3)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363600" y="74376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Data sets of aesthetic experience and the limits of attention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“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There’s an infinite amount of music to find in those genres that I love” (Bandcamp Radio tag line)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Finding reviewers or collections of fans with similar tastes makes it easy to find more music than one has time to assimilate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Imagining oneself hearing or possessing the music may be more of a driver than contemplation (C. Campbell, </a:t>
            </a:r>
            <a:r>
              <a:rPr b="0" i="1" lang="en-US" sz="2400" spc="-1" strike="noStrike">
                <a:solidFill>
                  <a:srgbClr val="009bdd"/>
                </a:solidFill>
                <a:latin typeface="Arial"/>
              </a:rPr>
              <a:t>The Romantic Ethic and the Spirit of Modern Consumerism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Tags (metadata) used to label artists to make them easier to find, but the artists themselves may not want to be labeled that way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Data Creation as Paradoxically Extractive (4)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 muteness of metadata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 problem with any metadata: “garbage in, garbage out” – can one be surprised by something one is already looking for?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Some items may be impervious to finding because one lacks the distinctive keyword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Controlled vocabulary sometimes uses both a term and its opposite as main headings and sometimes subsumes the opposites together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Overview of the Paper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241560" y="9144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“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Non-extractive” capitalism as myth (part of a belief in progress) and theory (including components that can be empirically investigated), and why Christians might be attracted to it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on God, love, power, and abstractions, and why abstractions are often a conduit of power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Data creation might seem to fit in with the myth of non-extractive capitalism – but practices of data use often resemble those of extractive industries, and Ellul’s beliefs help show why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 proposal: that we live dialectically in the data city as Ellul lived dialectically in his city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Data Creation as Paradoxically Extractive (5)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Data about people and the lure of categorization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Marketing can lead to the exposure of facts about oneself one did not choose to reveal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Algorithms may affect people’s life choices prior to anything one does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Genetic genealogy and its two faces: multipolar citizen science and law enforcement’s latest high-tech tool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Data Creation as Paradoxically Extractive (6)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Bishop Walker’s five areas of ethical concern in the mining industry are also relevant to practices in the data industry: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Human rights: privacy, consent, equality before those in power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Health and safety: distraction (e.g., N. Carr, </a:t>
            </a:r>
            <a:r>
              <a:rPr b="0" i="1" lang="en-US" sz="2400" spc="-1" strike="noStrike">
                <a:solidFill>
                  <a:srgbClr val="009bdd"/>
                </a:solidFill>
                <a:latin typeface="Arial"/>
              </a:rPr>
              <a:t>The Shallows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Corruption and taxation: the difficulty of taxing internet commerce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Ecology: the energy use of data farms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Broader social concerns: the ease of escaping hard conversations by disappearing into a sea of data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Dialectical Life in the Data City (1)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360000" y="74376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Given the extractive potential of data creation, some would take measures to avoid releasing personal data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Everyone has a “privacy wallet” that should be protected (E. Santanen)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Protection of one’s privacy wallet involves abstaining from certain technologies that have become commonplace, or remembering to turn off certain functions unless they are necessary in the moment 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However, there are ethical reasons to risk creating data: use of technologies to help others, or the pursuit of excellence in a field that involves creating data points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Dialectical Life in the Data City (2)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Ellul offered a model of living in the city that might be emulated by those who live in the data city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He didn’t flee the city or try to destroy it but built up relationships within it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Some of his activities even contributed towards the mundane maintenance of the city (e.g., activities with youth repairing seniors’ windows)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He engaged in conversations and writing to enable his hearers and readers to think and act beyond the city’s self-importance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(1)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0000" y="74376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 pro-capitalist relative’s investment ethics: prioritize positive-sum over zero-sum economic activity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 problem with investments in rare items, such as precious metals or works of art: the “bigger fool theory”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Rather than depending on bigger fools to come along, it’s better to invest in stocks and bonds, which put money into value-creating activities that can grow over time and benefit more people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Extractive industries that produce things that can only be divided up in a zero-sum way may produce infighting and resentment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 myth: non-extractive capitalism exists (it’s part of progress)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(2)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Not all growth is created equal (1)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Some things (such as a particular quantity of food or water) can only be consumed by one creature at a time or must be divided up – they are intrinsically zero-sum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Other things (such as love, knowledge, or health) can be shared without diminishing the quantity that the sharer has – they have the potential to be positive-sum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It is sometimes possible over time to increase the quantity available of something that is intrinsically zero-sum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(3)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Not all growth is created equal (2)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Growth of some things (such as the quantity available of vaccines with near-universal uptake) solves a problem and is theoretically satiable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Growth of some other things (such as the quantity of road mileage available to drive on) spurs demand and proves insatiable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Growth may create externalities (any side effects that occur from production or consumption processes)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(4)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Externalities related to extractive industries as categorized by Bp David Walker, member of a task force to monitor mining industries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Human rights effects (e.g., displacement of indigenous peoples)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Health and safety hazards (both for workers and local people)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Corruption and (inequitable) taxation (if required to do business)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Ecological effects (in addition to health and safety hazards above)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More general social and economic effects (the “resource curse” deflecting attention from other development goals)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(5)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241560" y="9144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Theory of inclusive vs. extractive institutions (Daron Acemoglu &amp; James Robinson, </a:t>
            </a:r>
            <a:r>
              <a:rPr b="0" i="1" lang="en-US" sz="2400" spc="-1" strike="noStrike">
                <a:solidFill>
                  <a:srgbClr val="009bdd"/>
                </a:solidFill>
                <a:latin typeface="Arial"/>
              </a:rPr>
              <a:t>Why Nations Fail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“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Extractive” institutions extract resources and power from the ruled and transfer them to the rulers, but tend to be economically stagnant over the long term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“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Inclusive” institutions that risk independent centers of power and initiative foster societies that sustain economic growth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Acemoglu &amp; Robinson’s thesis does not deal with externalities (economic growth is treated as an undifferentiated good) but has the merit of expanding the conversation about extractive relations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(6)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60000" y="9144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Why Christians might be attracted to the possibility of a non-extractive capitalism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The relationship between God and creation is not supposed to be a zero-sum game: “The glory of God is a human being fully alive” (Irenaeus of Lyon, referring to the beatific vision, although used beyond that context by subsequent theologians)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Relations between human beings is not supposed to be a zero-sum game (love between creatures and knowledge of God, for starters, are not subdivided when they are shared)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Decrease in absolute poverty under capitalism 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640" cy="477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The Myth/Theory of Non-Extractive Capitalism (7)</a:t>
            </a:r>
            <a:endParaRPr b="0" lang="en-US" sz="33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640" cy="359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Hopes for a non-extractive capitalism are not limited to the part of the political spectrum arguing for less government regulation of or involvement in economic activity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Acemoglu and Robinson themselves argue that both a strong state and a strong non-state civil society, able to contest each other, are necessary to keep inclusive institutions healthy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060"/>
              </a:spcBef>
              <a:buClr>
                <a:srgbClr val="77caee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Robert Reich, author of </a:t>
            </a:r>
            <a:r>
              <a:rPr b="0" i="1" lang="en-US" sz="2400" spc="-1" strike="noStrike">
                <a:solidFill>
                  <a:srgbClr val="009bdd"/>
                </a:solidFill>
                <a:latin typeface="Arial"/>
              </a:rPr>
              <a:t>Saving Capitalism: For the Many, Not the Few</a:t>
            </a:r>
            <a:r>
              <a:rPr b="0" lang="en-US" sz="2400" spc="-1" strike="noStrike">
                <a:solidFill>
                  <a:srgbClr val="009bdd"/>
                </a:solidFill>
                <a:latin typeface="Arial"/>
              </a:rPr>
              <a:t>, argues that economies whose states invest in their people grow better than laissez-faire economies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Application>LibreOffice/7.2.5.2$Windows_X86_64 LibreOffice_project/499f9727c189e6ef3471021d6132d4c694f357e5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2022-03-06T16:36:34Z</dcterms:created>
  <dc:creator/>
  <dc:description/>
  <dc:language>en-US</dc:language>
  <cp:lastModifiedBy/>
  <dcterms:modified xsi:type="dcterms:W3CDTF">2022-03-10T17:05:01Z</dcterms:modified>
  <cp:revision>35</cp:revision>
  <dc:subject/>
  <dc:title>Blue Curve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